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27"/>
      <p:bold r:id="rId28"/>
    </p:embeddedFont>
    <p:embeddedFont>
      <p:font typeface="Malgun Gothic" panose="020B0503020000020004" pitchFamily="34" charset="-127"/>
      <p:regular r:id="rId27"/>
      <p:bold r:id="rId28"/>
    </p:embeddedFont>
    <p:embeddedFont>
      <p:font typeface="Anaheim" panose="02000503000000000000" pitchFamily="2" charset="77"/>
      <p:regular r:id="rId29"/>
    </p:embeddedFont>
    <p:embeddedFont>
      <p:font typeface="Bebas Neue" panose="020B0606020202050201" pitchFamily="34" charset="77"/>
      <p:regular r:id="rId30"/>
    </p:embeddedFont>
    <p:embeddedFont>
      <p:font typeface="Montserrat ExtraBold" pitchFamily="2" charset="77"/>
      <p:bold r:id="rId31"/>
      <p:italic r:id="rId32"/>
      <p:boldItalic r:id="rId33"/>
    </p:embeddedFont>
    <p:embeddedFont>
      <p:font typeface="Montserrat Medium" pitchFamily="2" charset="77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e5e833012_1_19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e5e833012_1_19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e5e833012_4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e5e833012_4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e5e833012_4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e5e833012_4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e5e833012_4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e5e833012_4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e5e833012_4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e5e833012_4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e5e833012_4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e5e833012_4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e5e833012_4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e5e833012_4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e5e833012_1_19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e5e833012_1_19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e5e833012_4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e5e833012_4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e5e833012_4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e5e833012_4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e5e833012_8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e5e833012_8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e5e833012_1_19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e5e833012_1_19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e5e833012_4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e5e833012_4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e5e833012_4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ce5e833012_4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e5e833012_4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e5e833012_4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e5e833012_4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e5e833012_4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5e833012_1_19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5e833012_1_19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e5e833012_1_19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e5e833012_1_19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e5e833012_1_2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e5e833012_1_2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e5e833012_1_20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e5e833012_1_20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e5e833012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e5e833012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e5e833012_4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e5e833012_4_1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e5e833012_4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e5e833012_4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346300" y="7594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l="121" r="56600"/>
          <a:stretch/>
        </p:blipFill>
        <p:spPr>
          <a:xfrm rot="5400000">
            <a:off x="2173400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572000" y="215085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4572110" y="133782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4572000" y="3132175"/>
            <a:ext cx="3852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2394138" y="1363277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 rot="5400000">
            <a:off x="-1175953" y="1250799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8524950" y="463240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t="3688" r="69490" b="58329"/>
          <a:stretch/>
        </p:blipFill>
        <p:spPr>
          <a:xfrm>
            <a:off x="7895050" y="4022375"/>
            <a:ext cx="1248950" cy="11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318150" y="138300"/>
            <a:ext cx="803700" cy="80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subTitle" idx="1"/>
          </p:nvPr>
        </p:nvSpPr>
        <p:spPr>
          <a:xfrm>
            <a:off x="719875" y="2514375"/>
            <a:ext cx="37353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2"/>
          </p:nvPr>
        </p:nvSpPr>
        <p:spPr>
          <a:xfrm>
            <a:off x="4688650" y="2530475"/>
            <a:ext cx="37353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3"/>
          </p:nvPr>
        </p:nvSpPr>
        <p:spPr>
          <a:xfrm>
            <a:off x="720025" y="2982600"/>
            <a:ext cx="37353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4"/>
          </p:nvPr>
        </p:nvSpPr>
        <p:spPr>
          <a:xfrm>
            <a:off x="4688655" y="2982600"/>
            <a:ext cx="37353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-5400000" flipH="1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r="22215"/>
          <a:stretch/>
        </p:blipFill>
        <p:spPr>
          <a:xfrm>
            <a:off x="6054800" y="540000"/>
            <a:ext cx="3007950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720000" y="1388275"/>
            <a:ext cx="443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720000" y="2290450"/>
            <a:ext cx="4430400" cy="1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/>
          <p:nvPr/>
        </p:nvSpPr>
        <p:spPr>
          <a:xfrm flipH="1">
            <a:off x="5270848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9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9"/>
          <p:cNvSpPr/>
          <p:nvPr/>
        </p:nvSpPr>
        <p:spPr>
          <a:xfrm flipH="1">
            <a:off x="6594475" y="14194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1388100" y="119957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20"/>
          <p:cNvSpPr/>
          <p:nvPr/>
        </p:nvSpPr>
        <p:spPr>
          <a:xfrm flipH="1">
            <a:off x="7271700" y="641925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 rotWithShape="1">
          <a:blip r:embed="rId2">
            <a:alphaModFix/>
          </a:blip>
          <a:srcRect l="35695" b="37830"/>
          <a:stretch/>
        </p:blipFill>
        <p:spPr>
          <a:xfrm flipH="1">
            <a:off x="6705601" y="3443923"/>
            <a:ext cx="2438399" cy="16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127347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0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948600" y="645000"/>
            <a:ext cx="4105500" cy="19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948600" y="2244875"/>
            <a:ext cx="4105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 l="122" r="62835"/>
          <a:stretch/>
        </p:blipFill>
        <p:spPr>
          <a:xfrm rot="5400000">
            <a:off x="2327738" y="2957011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/>
          <p:nvPr/>
        </p:nvSpPr>
        <p:spPr>
          <a:xfrm flipH="1">
            <a:off x="5295898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1"/>
          <p:cNvSpPr/>
          <p:nvPr/>
        </p:nvSpPr>
        <p:spPr>
          <a:xfrm flipH="1">
            <a:off x="6841500" y="1282950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1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720000" y="680250"/>
            <a:ext cx="4655700" cy="17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720000" y="2437350"/>
            <a:ext cx="35124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r="32432" b="55452"/>
          <a:stretch/>
        </p:blipFill>
        <p:spPr>
          <a:xfrm flipH="1">
            <a:off x="0" y="3886201"/>
            <a:ext cx="2769425" cy="13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/>
          <p:nvPr/>
        </p:nvSpPr>
        <p:spPr>
          <a:xfrm flipH="1">
            <a:off x="7798375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 r="4933"/>
          <a:stretch/>
        </p:blipFill>
        <p:spPr>
          <a:xfrm>
            <a:off x="2423813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/>
          <p:nvPr/>
        </p:nvSpPr>
        <p:spPr>
          <a:xfrm flipH="1">
            <a:off x="3995850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 hasCustomPrompt="1"/>
          </p:nvPr>
        </p:nvSpPr>
        <p:spPr>
          <a:xfrm>
            <a:off x="941550" y="1692300"/>
            <a:ext cx="72609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1284000" y="326707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4253825" y="540000"/>
            <a:ext cx="4170300" cy="22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7" name="Google Shape;117;p25"/>
          <p:cNvPicPr preferRelativeResize="0"/>
          <p:nvPr/>
        </p:nvPicPr>
        <p:blipFill rotWithShape="1">
          <a:blip r:embed="rId2">
            <a:alphaModFix/>
          </a:blip>
          <a:srcRect l="56931"/>
          <a:stretch/>
        </p:blipFill>
        <p:spPr>
          <a:xfrm>
            <a:off x="0" y="239350"/>
            <a:ext cx="1346999" cy="22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 flipH="1">
            <a:off x="5512488" y="3545052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5"/>
          <p:cNvSpPr/>
          <p:nvPr/>
        </p:nvSpPr>
        <p:spPr>
          <a:xfrm flipH="1">
            <a:off x="6054512" y="26465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 rotWithShape="1">
          <a:blip r:embed="rId2">
            <a:alphaModFix/>
          </a:blip>
          <a:srcRect r="25317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2" hasCustomPrompt="1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26"/>
          <p:cNvSpPr txBox="1">
            <a:spLocks noGrp="1"/>
          </p:cNvSpPr>
          <p:nvPr>
            <p:ph type="subTitle" idx="1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3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4" hasCustomPrompt="1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5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 idx="6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title" idx="7" hasCustomPrompt="1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8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 idx="9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13" hasCustomPrompt="1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4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8065250" y="-303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 t="37729" r="46486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/>
          <p:nvPr/>
        </p:nvSpPr>
        <p:spPr>
          <a:xfrm flipH="1">
            <a:off x="1000149" y="675438"/>
            <a:ext cx="7143750" cy="3792625"/>
          </a:xfrm>
          <a:custGeom>
            <a:avLst/>
            <a:gdLst/>
            <a:ahLst/>
            <a:cxnLst/>
            <a:rect l="l" t="t" r="r" b="b"/>
            <a:pathLst>
              <a:path w="285750" h="151705" extrusionOk="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2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3"/>
          </p:nvPr>
        </p:nvSpPr>
        <p:spPr>
          <a:xfrm>
            <a:off x="720025" y="2016625"/>
            <a:ext cx="3852000" cy="13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72000" y="3273600"/>
            <a:ext cx="3852000" cy="13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6476076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7413100" y="-31507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8"/>
          <p:cNvSpPr/>
          <p:nvPr/>
        </p:nvSpPr>
        <p:spPr>
          <a:xfrm>
            <a:off x="-1254650" y="388225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2">
            <a:alphaModFix/>
          </a:blip>
          <a:srcRect l="72413" r="4468"/>
          <a:stretch/>
        </p:blipFill>
        <p:spPr>
          <a:xfrm rot="-5400000">
            <a:off x="1954550" y="3247507"/>
            <a:ext cx="1044801" cy="32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2"/>
          </p:nvPr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7200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3"/>
          </p:nvPr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4"/>
          </p:nvPr>
        </p:nvSpPr>
        <p:spPr>
          <a:xfrm>
            <a:off x="34038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 idx="5"/>
          </p:nvPr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6"/>
          </p:nvPr>
        </p:nvSpPr>
        <p:spPr>
          <a:xfrm>
            <a:off x="60876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title" idx="2"/>
          </p:nvPr>
        </p:nvSpPr>
        <p:spPr>
          <a:xfrm>
            <a:off x="1195850" y="17516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1195863" y="209472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 idx="3"/>
          </p:nvPr>
        </p:nvSpPr>
        <p:spPr>
          <a:xfrm>
            <a:off x="5081030" y="17516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4"/>
          </p:nvPr>
        </p:nvSpPr>
        <p:spPr>
          <a:xfrm>
            <a:off x="5081043" y="209472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5"/>
          </p:nvPr>
        </p:nvSpPr>
        <p:spPr>
          <a:xfrm>
            <a:off x="1195863" y="3604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6"/>
          </p:nvPr>
        </p:nvSpPr>
        <p:spPr>
          <a:xfrm>
            <a:off x="1195863" y="39600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7"/>
          </p:nvPr>
        </p:nvSpPr>
        <p:spPr>
          <a:xfrm>
            <a:off x="5081043" y="3604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8"/>
          </p:nvPr>
        </p:nvSpPr>
        <p:spPr>
          <a:xfrm>
            <a:off x="5081043" y="39600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>
            <a:off x="720000" y="1765925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3"/>
          </p:nvPr>
        </p:nvSpPr>
        <p:spPr>
          <a:xfrm>
            <a:off x="3301325" y="1765925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4"/>
          </p:nvPr>
        </p:nvSpPr>
        <p:spPr>
          <a:xfrm>
            <a:off x="3301325" y="226937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5"/>
          </p:nvPr>
        </p:nvSpPr>
        <p:spPr>
          <a:xfrm>
            <a:off x="720000" y="3656750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6"/>
          </p:nvPr>
        </p:nvSpPr>
        <p:spPr>
          <a:xfrm>
            <a:off x="720000" y="408772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 idx="7"/>
          </p:nvPr>
        </p:nvSpPr>
        <p:spPr>
          <a:xfrm>
            <a:off x="3301325" y="3656750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8"/>
          </p:nvPr>
        </p:nvSpPr>
        <p:spPr>
          <a:xfrm>
            <a:off x="3301325" y="408772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title" idx="9"/>
          </p:nvPr>
        </p:nvSpPr>
        <p:spPr>
          <a:xfrm>
            <a:off x="5882650" y="1765925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13"/>
          </p:nvPr>
        </p:nvSpPr>
        <p:spPr>
          <a:xfrm>
            <a:off x="5882650" y="226937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 idx="14"/>
          </p:nvPr>
        </p:nvSpPr>
        <p:spPr>
          <a:xfrm>
            <a:off x="5882650" y="3656750"/>
            <a:ext cx="254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subTitle" idx="15"/>
          </p:nvPr>
        </p:nvSpPr>
        <p:spPr>
          <a:xfrm>
            <a:off x="5882650" y="4087725"/>
            <a:ext cx="2541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 hasCustomPrompt="1"/>
          </p:nvPr>
        </p:nvSpPr>
        <p:spPr>
          <a:xfrm>
            <a:off x="2728450" y="1713000"/>
            <a:ext cx="569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" name="Google Shape;191;p32"/>
          <p:cNvSpPr txBox="1">
            <a:spLocks noGrp="1"/>
          </p:cNvSpPr>
          <p:nvPr>
            <p:ph type="subTitle" idx="1"/>
          </p:nvPr>
        </p:nvSpPr>
        <p:spPr>
          <a:xfrm>
            <a:off x="2728450" y="2419022"/>
            <a:ext cx="5695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2" hasCustomPrompt="1"/>
          </p:nvPr>
        </p:nvSpPr>
        <p:spPr>
          <a:xfrm>
            <a:off x="2728450" y="3169131"/>
            <a:ext cx="569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3" name="Google Shape;193;p32"/>
          <p:cNvSpPr txBox="1">
            <a:spLocks noGrp="1"/>
          </p:cNvSpPr>
          <p:nvPr>
            <p:ph type="subTitle" idx="3"/>
          </p:nvPr>
        </p:nvSpPr>
        <p:spPr>
          <a:xfrm>
            <a:off x="2728450" y="3875152"/>
            <a:ext cx="5695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l="122" r="62835"/>
          <a:stretch/>
        </p:blipFill>
        <p:spPr>
          <a:xfrm rot="10800000">
            <a:off x="164613" y="1268086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/>
          <p:nvPr/>
        </p:nvSpPr>
        <p:spPr>
          <a:xfrm flipH="1">
            <a:off x="794650" y="1995675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2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ubTitle" idx="1"/>
          </p:nvPr>
        </p:nvSpPr>
        <p:spPr>
          <a:xfrm>
            <a:off x="4834200" y="1420650"/>
            <a:ext cx="33276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p33"/>
          <p:cNvSpPr txBox="1"/>
          <p:nvPr/>
        </p:nvSpPr>
        <p:spPr>
          <a:xfrm>
            <a:off x="4572000" y="3205675"/>
            <a:ext cx="38520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ko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illustrations by </a:t>
            </a:r>
            <a:r>
              <a:rPr lang="ko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5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33"/>
          <p:cNvSpPr/>
          <p:nvPr/>
        </p:nvSpPr>
        <p:spPr>
          <a:xfrm flipH="1">
            <a:off x="-1313981" y="206874"/>
            <a:ext cx="4411532" cy="4729544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6">
            <a:alphaModFix/>
          </a:blip>
          <a:srcRect r="4933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>
            <a:off x="-6008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 flipH="1">
            <a:off x="-2010349" y="-31507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>
            <a:off x="6484914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 rot="10800000" flipH="1">
            <a:off x="7421938" y="455187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 flipH="1">
            <a:off x="-6008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 rot="10800000">
            <a:off x="-2010349" y="455187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6484914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7421938" y="-31507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namu.wiki/w/%E2%80%B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bit.ly/2UerC8d" TargetMode="External"/><Relationship Id="rId5" Type="http://schemas.openxmlformats.org/officeDocument/2006/relationships/hyperlink" Target="https://bit.ly/37Mcbbv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PaperFlow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2021 캡스톤 디자인 8조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핵심 서비스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02" name="Google Shape;302;p46"/>
          <p:cNvSpPr txBox="1">
            <a:spLocks noGrp="1"/>
          </p:cNvSpPr>
          <p:nvPr>
            <p:ph type="title" idx="2"/>
          </p:nvPr>
        </p:nvSpPr>
        <p:spPr>
          <a:xfrm>
            <a:off x="1501663" y="19831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Malgun Gothic"/>
                <a:ea typeface="Malgun Gothic"/>
                <a:cs typeface="Malgun Gothic"/>
                <a:sym typeface="Malgun Gothic"/>
              </a:rPr>
              <a:t>기본 정보 열람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46"/>
          <p:cNvSpPr txBox="1">
            <a:spLocks noGrp="1"/>
          </p:cNvSpPr>
          <p:nvPr>
            <p:ph type="title" idx="3"/>
          </p:nvPr>
        </p:nvSpPr>
        <p:spPr>
          <a:xfrm>
            <a:off x="4597368" y="19831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Malgun Gothic"/>
                <a:ea typeface="Malgun Gothic"/>
                <a:cs typeface="Malgun Gothic"/>
                <a:sym typeface="Malgun Gothic"/>
              </a:rPr>
              <a:t>논문 흐름 서비스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46"/>
          <p:cNvSpPr txBox="1">
            <a:spLocks noGrp="1"/>
          </p:cNvSpPr>
          <p:nvPr>
            <p:ph type="title" idx="5"/>
          </p:nvPr>
        </p:nvSpPr>
        <p:spPr>
          <a:xfrm>
            <a:off x="1501675" y="38359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Malgun Gothic"/>
                <a:ea typeface="Malgun Gothic"/>
                <a:cs typeface="Malgun Gothic"/>
                <a:sym typeface="Malgun Gothic"/>
              </a:rPr>
              <a:t>그래프를 통한 시각화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46"/>
          <p:cNvSpPr txBox="1">
            <a:spLocks noGrp="1"/>
          </p:cNvSpPr>
          <p:nvPr>
            <p:ph type="title" idx="7"/>
          </p:nvPr>
        </p:nvSpPr>
        <p:spPr>
          <a:xfrm>
            <a:off x="4402037" y="3835975"/>
            <a:ext cx="324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Malgun Gothic"/>
                <a:ea typeface="Malgun Gothic"/>
                <a:cs typeface="Malgun Gothic"/>
                <a:sym typeface="Malgun Gothic"/>
              </a:rPr>
              <a:t>사용자 취향에 맞는 주요 논문 추천</a:t>
            </a:r>
            <a:endParaRPr sz="1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46"/>
          <p:cNvSpPr/>
          <p:nvPr/>
        </p:nvSpPr>
        <p:spPr>
          <a:xfrm flipH="1">
            <a:off x="2605138" y="1293850"/>
            <a:ext cx="660300" cy="6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6"/>
          <p:cNvSpPr/>
          <p:nvPr/>
        </p:nvSpPr>
        <p:spPr>
          <a:xfrm flipH="1">
            <a:off x="5700788" y="1293850"/>
            <a:ext cx="660300" cy="6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6"/>
          <p:cNvSpPr/>
          <p:nvPr/>
        </p:nvSpPr>
        <p:spPr>
          <a:xfrm flipH="1">
            <a:off x="2605138" y="3168563"/>
            <a:ext cx="660300" cy="6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6"/>
          <p:cNvSpPr/>
          <p:nvPr/>
        </p:nvSpPr>
        <p:spPr>
          <a:xfrm flipH="1">
            <a:off x="5700788" y="3168563"/>
            <a:ext cx="660300" cy="6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46"/>
          <p:cNvGrpSpPr/>
          <p:nvPr/>
        </p:nvGrpSpPr>
        <p:grpSpPr>
          <a:xfrm>
            <a:off x="5846028" y="3291695"/>
            <a:ext cx="369805" cy="353782"/>
            <a:chOff x="3950316" y="3820307"/>
            <a:chExt cx="369805" cy="353782"/>
          </a:xfrm>
        </p:grpSpPr>
        <p:sp>
          <p:nvSpPr>
            <p:cNvPr id="311" name="Google Shape;311;p4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46"/>
          <p:cNvGrpSpPr/>
          <p:nvPr/>
        </p:nvGrpSpPr>
        <p:grpSpPr>
          <a:xfrm>
            <a:off x="5870838" y="1426437"/>
            <a:ext cx="320143" cy="392581"/>
            <a:chOff x="3086313" y="2877049"/>
            <a:chExt cx="320143" cy="392581"/>
          </a:xfrm>
        </p:grpSpPr>
        <p:sp>
          <p:nvSpPr>
            <p:cNvPr id="316" name="Google Shape;316;p46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46"/>
          <p:cNvSpPr/>
          <p:nvPr/>
        </p:nvSpPr>
        <p:spPr>
          <a:xfrm>
            <a:off x="2749530" y="1426417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46"/>
          <p:cNvGrpSpPr/>
          <p:nvPr/>
        </p:nvGrpSpPr>
        <p:grpSpPr>
          <a:xfrm>
            <a:off x="2758648" y="3322716"/>
            <a:ext cx="353145" cy="351998"/>
            <a:chOff x="852385" y="1510916"/>
            <a:chExt cx="353145" cy="351998"/>
          </a:xfrm>
        </p:grpSpPr>
        <p:sp>
          <p:nvSpPr>
            <p:cNvPr id="330" name="Google Shape;330;p46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Malgun Gothic"/>
                <a:ea typeface="Malgun Gothic"/>
                <a:cs typeface="Malgun Gothic"/>
                <a:sym typeface="Malgun Gothic"/>
              </a:rPr>
              <a:t>핵심 서비스 1 - 기본 정보 열람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47"/>
          <p:cNvSpPr txBox="1">
            <a:spLocks noGrp="1"/>
          </p:cNvSpPr>
          <p:nvPr>
            <p:ph type="subTitle" idx="2"/>
          </p:nvPr>
        </p:nvSpPr>
        <p:spPr>
          <a:xfrm>
            <a:off x="792375" y="1816825"/>
            <a:ext cx="46869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논문 검색 기능 제공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검색한 논문에 대한 기본 정보 제공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47"/>
          <p:cNvSpPr/>
          <p:nvPr/>
        </p:nvSpPr>
        <p:spPr>
          <a:xfrm>
            <a:off x="8436650" y="-184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001312" y="4892887"/>
            <a:ext cx="3393025" cy="24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 rotWithShape="1">
          <a:blip r:embed="rId4">
            <a:alphaModFix/>
          </a:blip>
          <a:srcRect l="2963" t="6846" r="3245"/>
          <a:stretch/>
        </p:blipFill>
        <p:spPr>
          <a:xfrm>
            <a:off x="4881225" y="2881075"/>
            <a:ext cx="3792850" cy="18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404" y="3308200"/>
            <a:ext cx="3122941" cy="127360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/>
          <p:nvPr/>
        </p:nvSpPr>
        <p:spPr>
          <a:xfrm>
            <a:off x="1943975" y="4581800"/>
            <a:ext cx="164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&lt; 논문 검색 기능 &gt;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47"/>
          <p:cNvSpPr txBox="1"/>
          <p:nvPr/>
        </p:nvSpPr>
        <p:spPr>
          <a:xfrm>
            <a:off x="6139700" y="4581800"/>
            <a:ext cx="127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&lt; 논문 기본 정보 &gt;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/>
          <p:nvPr/>
        </p:nvSpPr>
        <p:spPr>
          <a:xfrm>
            <a:off x="0" y="50"/>
            <a:ext cx="218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8"/>
          <p:cNvSpPr/>
          <p:nvPr/>
        </p:nvSpPr>
        <p:spPr>
          <a:xfrm>
            <a:off x="8925900" y="50"/>
            <a:ext cx="218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8"/>
          <p:cNvSpPr/>
          <p:nvPr/>
        </p:nvSpPr>
        <p:spPr>
          <a:xfrm rot="5400000">
            <a:off x="4455525" y="469950"/>
            <a:ext cx="218100" cy="91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8"/>
          <p:cNvSpPr/>
          <p:nvPr/>
        </p:nvSpPr>
        <p:spPr>
          <a:xfrm rot="5400000">
            <a:off x="4462950" y="-4455400"/>
            <a:ext cx="218100" cy="91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357075" y="1184625"/>
            <a:ext cx="64641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ko" sz="1800">
                <a:solidFill>
                  <a:srgbClr val="595959"/>
                </a:solidFill>
              </a:rPr>
              <a:t>각 논문 별로 관련 </a:t>
            </a:r>
            <a:r>
              <a:rPr lang="ko" sz="1800" b="1">
                <a:solidFill>
                  <a:srgbClr val="595959"/>
                </a:solidFill>
              </a:rPr>
              <a:t>핵심 최신 논문</a:t>
            </a:r>
            <a:r>
              <a:rPr lang="ko" sz="1800">
                <a:solidFill>
                  <a:srgbClr val="595959"/>
                </a:solidFill>
              </a:rPr>
              <a:t> 및 </a:t>
            </a:r>
            <a:r>
              <a:rPr lang="ko" sz="1800" b="1">
                <a:solidFill>
                  <a:srgbClr val="595959"/>
                </a:solidFill>
              </a:rPr>
              <a:t>과거 핵심 논문</a:t>
            </a:r>
            <a:r>
              <a:rPr lang="ko" sz="1800">
                <a:solidFill>
                  <a:srgbClr val="595959"/>
                </a:solidFill>
              </a:rPr>
              <a:t> 제공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ko" sz="1800">
                <a:solidFill>
                  <a:srgbClr val="595959"/>
                </a:solidFill>
              </a:rPr>
              <a:t>다음과 같은 형태를 </a:t>
            </a:r>
            <a:r>
              <a:rPr lang="ko" sz="1800" b="1">
                <a:solidFill>
                  <a:srgbClr val="595959"/>
                </a:solidFill>
              </a:rPr>
              <a:t>웹 환경에 맞게</a:t>
            </a:r>
            <a:r>
              <a:rPr lang="ko" sz="1800">
                <a:solidFill>
                  <a:srgbClr val="595959"/>
                </a:solidFill>
              </a:rPr>
              <a:t> 사용자에게 표현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54" name="Google Shape;354;p48"/>
          <p:cNvSpPr/>
          <p:nvPr/>
        </p:nvSpPr>
        <p:spPr>
          <a:xfrm>
            <a:off x="3730637" y="2824008"/>
            <a:ext cx="1712100" cy="50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열람중인 논문</a:t>
            </a:r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441900" y="2824008"/>
            <a:ext cx="1361100" cy="50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 핵심 논문 1</a:t>
            </a:r>
            <a:endParaRPr/>
          </a:p>
        </p:txBody>
      </p:sp>
      <p:sp>
        <p:nvSpPr>
          <p:cNvPr id="356" name="Google Shape;356;p48"/>
          <p:cNvSpPr/>
          <p:nvPr/>
        </p:nvSpPr>
        <p:spPr>
          <a:xfrm>
            <a:off x="5725781" y="2824008"/>
            <a:ext cx="1361100" cy="50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최신 핵심 논문 1</a:t>
            </a:r>
            <a:endParaRPr/>
          </a:p>
        </p:txBody>
      </p:sp>
      <p:sp>
        <p:nvSpPr>
          <p:cNvPr id="357" name="Google Shape;357;p48"/>
          <p:cNvSpPr/>
          <p:nvPr/>
        </p:nvSpPr>
        <p:spPr>
          <a:xfrm>
            <a:off x="7370149" y="2824008"/>
            <a:ext cx="1361100" cy="50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최신 핵심 논문 2</a:t>
            </a:r>
            <a:endParaRPr/>
          </a:p>
        </p:txBody>
      </p:sp>
      <p:cxnSp>
        <p:nvCxnSpPr>
          <p:cNvPr id="358" name="Google Shape;358;p48"/>
          <p:cNvCxnSpPr>
            <a:stCxn id="355" idx="3"/>
            <a:endCxn id="359" idx="1"/>
          </p:cNvCxnSpPr>
          <p:nvPr/>
        </p:nvCxnSpPr>
        <p:spPr>
          <a:xfrm>
            <a:off x="1803000" y="3077058"/>
            <a:ext cx="2832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48"/>
          <p:cNvCxnSpPr>
            <a:stCxn id="359" idx="3"/>
            <a:endCxn id="354" idx="1"/>
          </p:cNvCxnSpPr>
          <p:nvPr/>
        </p:nvCxnSpPr>
        <p:spPr>
          <a:xfrm>
            <a:off x="3447437" y="3077058"/>
            <a:ext cx="2832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1" name="Google Shape;361;p48"/>
          <p:cNvCxnSpPr>
            <a:stCxn id="354" idx="3"/>
            <a:endCxn id="356" idx="1"/>
          </p:cNvCxnSpPr>
          <p:nvPr/>
        </p:nvCxnSpPr>
        <p:spPr>
          <a:xfrm>
            <a:off x="5442737" y="3077058"/>
            <a:ext cx="282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48"/>
          <p:cNvCxnSpPr>
            <a:stCxn id="356" idx="3"/>
            <a:endCxn id="357" idx="1"/>
          </p:cNvCxnSpPr>
          <p:nvPr/>
        </p:nvCxnSpPr>
        <p:spPr>
          <a:xfrm>
            <a:off x="7086881" y="3077058"/>
            <a:ext cx="2832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48"/>
          <p:cNvCxnSpPr/>
          <p:nvPr/>
        </p:nvCxnSpPr>
        <p:spPr>
          <a:xfrm rot="10800000" flipH="1">
            <a:off x="499891" y="3553683"/>
            <a:ext cx="8283900" cy="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4" name="Google Shape;364;p48"/>
          <p:cNvSpPr txBox="1"/>
          <p:nvPr/>
        </p:nvSpPr>
        <p:spPr>
          <a:xfrm>
            <a:off x="7845010" y="3611886"/>
            <a:ext cx="987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출판된 시간</a:t>
            </a:r>
            <a:endParaRPr sz="1000"/>
          </a:p>
        </p:txBody>
      </p:sp>
      <p:sp>
        <p:nvSpPr>
          <p:cNvPr id="365" name="Google Shape;365;p48"/>
          <p:cNvSpPr txBox="1"/>
          <p:nvPr/>
        </p:nvSpPr>
        <p:spPr>
          <a:xfrm>
            <a:off x="1431666" y="2522375"/>
            <a:ext cx="108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Reference links</a:t>
            </a:r>
            <a:endParaRPr sz="1000"/>
          </a:p>
        </p:txBody>
      </p:sp>
      <p:sp>
        <p:nvSpPr>
          <p:cNvPr id="366" name="Google Shape;366;p48"/>
          <p:cNvSpPr txBox="1"/>
          <p:nvPr/>
        </p:nvSpPr>
        <p:spPr>
          <a:xfrm>
            <a:off x="3046437" y="2522375"/>
            <a:ext cx="108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Reference links</a:t>
            </a:r>
            <a:endParaRPr sz="1000"/>
          </a:p>
        </p:txBody>
      </p:sp>
      <p:sp>
        <p:nvSpPr>
          <p:cNvPr id="367" name="Google Shape;367;p48"/>
          <p:cNvSpPr txBox="1"/>
          <p:nvPr/>
        </p:nvSpPr>
        <p:spPr>
          <a:xfrm>
            <a:off x="5071180" y="2522375"/>
            <a:ext cx="108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Reference links</a:t>
            </a:r>
            <a:endParaRPr sz="1000"/>
          </a:p>
        </p:txBody>
      </p:sp>
      <p:sp>
        <p:nvSpPr>
          <p:cNvPr id="368" name="Google Shape;368;p48"/>
          <p:cNvSpPr txBox="1"/>
          <p:nvPr/>
        </p:nvSpPr>
        <p:spPr>
          <a:xfrm>
            <a:off x="6730950" y="2522375"/>
            <a:ext cx="108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Reference links</a:t>
            </a:r>
            <a:endParaRPr sz="1000"/>
          </a:p>
        </p:txBody>
      </p:sp>
      <p:sp>
        <p:nvSpPr>
          <p:cNvPr id="369" name="Google Shape;369;p48"/>
          <p:cNvSpPr/>
          <p:nvPr/>
        </p:nvSpPr>
        <p:spPr>
          <a:xfrm>
            <a:off x="2086263" y="2824058"/>
            <a:ext cx="1361100" cy="50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과거 핵심 논문 2</a:t>
            </a:r>
            <a:endParaRPr/>
          </a:p>
        </p:txBody>
      </p:sp>
      <p:sp>
        <p:nvSpPr>
          <p:cNvPr id="370" name="Google Shape;37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+mj-ea"/>
                <a:ea typeface="+mj-ea"/>
              </a:rPr>
              <a:t>핵심 서비스 2 - 논문의 흐름 서비스</a:t>
            </a:r>
            <a:endParaRPr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160750" y="93325"/>
            <a:ext cx="1208100" cy="92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Malgun Gothic"/>
                <a:ea typeface="Malgun Gothic"/>
                <a:cs typeface="Malgun Gothic"/>
                <a:sym typeface="Malgun Gothic"/>
              </a:rPr>
              <a:t>핵심 서비스 3 - 그래프를 통한 시각화 서비스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4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ebas Neue"/>
              <a:buChar char="●"/>
            </a:pPr>
            <a:r>
              <a:rPr lang="ko" sz="14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 기준 / 논문 레퍼런스 </a:t>
            </a:r>
            <a:r>
              <a:rPr lang="ko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 그래프 시각화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ExtraBold"/>
              <a:buChar char="●"/>
            </a:pPr>
            <a:r>
              <a:rPr lang="ko" sz="14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/ 분야 </a:t>
            </a:r>
            <a:r>
              <a:rPr lang="ko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등으로</a:t>
            </a:r>
            <a:r>
              <a:rPr lang="ko" sz="14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필터링 </a:t>
            </a:r>
            <a:r>
              <a:rPr lang="ko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49"/>
          <p:cNvSpPr txBox="1"/>
          <p:nvPr/>
        </p:nvSpPr>
        <p:spPr>
          <a:xfrm>
            <a:off x="3583450" y="4804800"/>
            <a:ext cx="164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&lt; 키워드 그래프 예시 &gt;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126" y="2084350"/>
            <a:ext cx="4578451" cy="26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8550" y="-5588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Malgun Gothic"/>
                <a:ea typeface="Malgun Gothic"/>
                <a:cs typeface="Malgun Gothic"/>
                <a:sym typeface="Malgun Gothic"/>
              </a:rPr>
              <a:t>핵심 서비스 4 - 사용자 취향에 맞는 주요 논문 추천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50"/>
          <p:cNvSpPr/>
          <p:nvPr/>
        </p:nvSpPr>
        <p:spPr>
          <a:xfrm>
            <a:off x="8436650" y="-184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7" name="Google Shape;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001312" y="4892887"/>
            <a:ext cx="3393025" cy="24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>
            <a:spLocks noGrp="1"/>
          </p:cNvSpPr>
          <p:nvPr>
            <p:ph type="subTitle" idx="2"/>
          </p:nvPr>
        </p:nvSpPr>
        <p:spPr>
          <a:xfrm>
            <a:off x="798800" y="1977575"/>
            <a:ext cx="7053000" cy="18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로그인한 사용자가 </a:t>
            </a:r>
            <a:r>
              <a:rPr lang="ko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열람한 논문</a:t>
            </a: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들을 바탕으로 논문 추천 제공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algun Gothic"/>
              <a:buChar char="●"/>
            </a:pP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종류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ko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</a:t>
            </a:r>
            <a:r>
              <a:rPr lang="ko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관심있는 논문과 연관</a:t>
            </a:r>
            <a:r>
              <a:rPr lang="ko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되는 논문에 대한 추천</a:t>
            </a:r>
            <a:endParaRPr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ko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관심있는 </a:t>
            </a:r>
            <a:r>
              <a:rPr lang="ko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분야의 핵심 논문</a:t>
            </a:r>
            <a:r>
              <a:rPr lang="ko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대한 추천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8550" y="-5588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1"/>
          <p:cNvSpPr/>
          <p:nvPr/>
        </p:nvSpPr>
        <p:spPr>
          <a:xfrm>
            <a:off x="1128975" y="3709150"/>
            <a:ext cx="6955200" cy="1020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1"/>
          <p:cNvSpPr/>
          <p:nvPr/>
        </p:nvSpPr>
        <p:spPr>
          <a:xfrm rot="5400000">
            <a:off x="4487475" y="1137250"/>
            <a:ext cx="921300" cy="6164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1"/>
          <p:cNvSpPr txBox="1"/>
          <p:nvPr/>
        </p:nvSpPr>
        <p:spPr>
          <a:xfrm>
            <a:off x="1996475" y="3845950"/>
            <a:ext cx="56271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비전문 분야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라도 </a:t>
            </a: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이용하여 원하는 분야의 관련 논문을 쉽게 발견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51"/>
          <p:cNvSpPr/>
          <p:nvPr/>
        </p:nvSpPr>
        <p:spPr>
          <a:xfrm>
            <a:off x="1128975" y="2482425"/>
            <a:ext cx="6955200" cy="1020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1"/>
          <p:cNvSpPr/>
          <p:nvPr/>
        </p:nvSpPr>
        <p:spPr>
          <a:xfrm rot="5400000">
            <a:off x="4487475" y="-89475"/>
            <a:ext cx="921300" cy="6164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1"/>
          <p:cNvSpPr txBox="1"/>
          <p:nvPr/>
        </p:nvSpPr>
        <p:spPr>
          <a:xfrm>
            <a:off x="1996475" y="2619225"/>
            <a:ext cx="57681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시각적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도구로 </a:t>
            </a: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분야, 특정 기간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진행되었던 연구의 동향을 쉽게 파악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51"/>
          <p:cNvSpPr/>
          <p:nvPr/>
        </p:nvSpPr>
        <p:spPr>
          <a:xfrm>
            <a:off x="1128975" y="1255700"/>
            <a:ext cx="6955200" cy="10209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1"/>
          <p:cNvSpPr/>
          <p:nvPr/>
        </p:nvSpPr>
        <p:spPr>
          <a:xfrm rot="5400000">
            <a:off x="4487475" y="-1316200"/>
            <a:ext cx="921300" cy="6164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1"/>
          <p:cNvSpPr txBox="1"/>
          <p:nvPr/>
        </p:nvSpPr>
        <p:spPr>
          <a:xfrm>
            <a:off x="1996475" y="1535300"/>
            <a:ext cx="576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분야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과거부터 현재까지의 </a:t>
            </a:r>
            <a:r>
              <a:rPr lang="ko" sz="17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 흐</a:t>
            </a:r>
            <a:r>
              <a:rPr lang="ko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름</a:t>
            </a:r>
            <a:r>
              <a:rPr lang="ko" sz="17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쉽게 파악</a:t>
            </a:r>
            <a:endParaRPr sz="13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Malgun Gothic"/>
                <a:ea typeface="Malgun Gothic"/>
                <a:cs typeface="Malgun Gothic"/>
                <a:sym typeface="Malgun Gothic"/>
              </a:rPr>
              <a:t>기대 효과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>
            <a:spLocks noGrp="1"/>
          </p:cNvSpPr>
          <p:nvPr>
            <p:ph type="title"/>
          </p:nvPr>
        </p:nvSpPr>
        <p:spPr>
          <a:xfrm>
            <a:off x="4572000" y="157865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03 </a:t>
            </a:r>
            <a:r>
              <a:rPr lang="ko" sz="3500">
                <a:solidFill>
                  <a:schemeClr val="dk2"/>
                </a:solidFill>
              </a:rPr>
              <a:t>Development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/>
          <p:nvPr/>
        </p:nvSpPr>
        <p:spPr>
          <a:xfrm>
            <a:off x="151339" y="1241988"/>
            <a:ext cx="8759100" cy="37740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8200" y="-6919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3"/>
          <p:cNvSpPr/>
          <p:nvPr/>
        </p:nvSpPr>
        <p:spPr>
          <a:xfrm>
            <a:off x="4655626" y="2209623"/>
            <a:ext cx="3940800" cy="26151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311700" y="1815308"/>
            <a:ext cx="4126200" cy="15468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3"/>
          <p:cNvSpPr/>
          <p:nvPr/>
        </p:nvSpPr>
        <p:spPr>
          <a:xfrm>
            <a:off x="311700" y="3843192"/>
            <a:ext cx="4126200" cy="9816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0126" y="3220983"/>
            <a:ext cx="800328" cy="3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1929" y="3762738"/>
            <a:ext cx="1131059" cy="57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2476" y="2286611"/>
            <a:ext cx="885339" cy="86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482" y="3899689"/>
            <a:ext cx="707577" cy="82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40058" y="4022067"/>
            <a:ext cx="582861" cy="57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3"/>
          <p:cNvPicPr preferRelativeResize="0"/>
          <p:nvPr/>
        </p:nvPicPr>
        <p:blipFill rotWithShape="1">
          <a:blip r:embed="rId9">
            <a:alphaModFix/>
          </a:blip>
          <a:srcRect l="14271" t="26241" r="11356" b="28287"/>
          <a:stretch/>
        </p:blipFill>
        <p:spPr>
          <a:xfrm>
            <a:off x="550417" y="2002250"/>
            <a:ext cx="1326090" cy="45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427" y="2783481"/>
            <a:ext cx="854912" cy="2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34532" y="2689800"/>
            <a:ext cx="546782" cy="45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41023" y="1959608"/>
            <a:ext cx="546782" cy="53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27391" y="3829317"/>
            <a:ext cx="1084535" cy="44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95770" y="2353125"/>
            <a:ext cx="749042" cy="73425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3"/>
          <p:cNvSpPr txBox="1"/>
          <p:nvPr/>
        </p:nvSpPr>
        <p:spPr>
          <a:xfrm>
            <a:off x="2518619" y="2068105"/>
            <a:ext cx="144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웹개발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53"/>
          <p:cNvSpPr txBox="1"/>
          <p:nvPr/>
        </p:nvSpPr>
        <p:spPr>
          <a:xfrm>
            <a:off x="2161258" y="2728285"/>
            <a:ext cx="144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UI/시각화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53"/>
          <p:cNvSpPr txBox="1"/>
          <p:nvPr/>
        </p:nvSpPr>
        <p:spPr>
          <a:xfrm>
            <a:off x="311700" y="1415090"/>
            <a:ext cx="14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Front End</a:t>
            </a:r>
            <a:endParaRPr/>
          </a:p>
        </p:txBody>
      </p:sp>
      <p:sp>
        <p:nvSpPr>
          <p:cNvPr id="432" name="Google Shape;432;p53"/>
          <p:cNvSpPr txBox="1"/>
          <p:nvPr/>
        </p:nvSpPr>
        <p:spPr>
          <a:xfrm>
            <a:off x="4655626" y="1815300"/>
            <a:ext cx="15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 End</a:t>
            </a:r>
            <a:endParaRPr/>
          </a:p>
        </p:txBody>
      </p:sp>
      <p:sp>
        <p:nvSpPr>
          <p:cNvPr id="433" name="Google Shape;433;p53"/>
          <p:cNvSpPr txBox="1"/>
          <p:nvPr/>
        </p:nvSpPr>
        <p:spPr>
          <a:xfrm>
            <a:off x="6796176" y="2518142"/>
            <a:ext cx="15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53"/>
          <p:cNvSpPr txBox="1"/>
          <p:nvPr/>
        </p:nvSpPr>
        <p:spPr>
          <a:xfrm>
            <a:off x="5962776" y="3196641"/>
            <a:ext cx="15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API 서버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53"/>
          <p:cNvSpPr txBox="1"/>
          <p:nvPr/>
        </p:nvSpPr>
        <p:spPr>
          <a:xfrm>
            <a:off x="7096114" y="3875140"/>
            <a:ext cx="15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53"/>
          <p:cNvSpPr txBox="1"/>
          <p:nvPr/>
        </p:nvSpPr>
        <p:spPr>
          <a:xfrm>
            <a:off x="311700" y="3475099"/>
            <a:ext cx="11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배포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53"/>
          <p:cNvSpPr txBox="1"/>
          <p:nvPr/>
        </p:nvSpPr>
        <p:spPr>
          <a:xfrm>
            <a:off x="1944625" y="4162825"/>
            <a:ext cx="24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Docker 및 AWS를 이용한 배포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53"/>
          <p:cNvSpPr txBox="1"/>
          <p:nvPr/>
        </p:nvSpPr>
        <p:spPr>
          <a:xfrm>
            <a:off x="311700" y="356549"/>
            <a:ext cx="1837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개발 기술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252713" y="4744713"/>
            <a:ext cx="399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 자세한 구조는 Appendix 참고</a:t>
            </a:r>
            <a:endParaRPr sz="800"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/>
        </p:nvSpPr>
        <p:spPr>
          <a:xfrm>
            <a:off x="446825" y="438600"/>
            <a:ext cx="183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과정</a:t>
            </a:r>
            <a:endParaRPr sz="2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54"/>
          <p:cNvSpPr/>
          <p:nvPr/>
        </p:nvSpPr>
        <p:spPr>
          <a:xfrm rot="-5400000">
            <a:off x="1807563" y="1422213"/>
            <a:ext cx="446925" cy="964200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54"/>
          <p:cNvSpPr txBox="1"/>
          <p:nvPr/>
        </p:nvSpPr>
        <p:spPr>
          <a:xfrm>
            <a:off x="1484625" y="1732550"/>
            <a:ext cx="126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프로젝트 기획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54"/>
          <p:cNvSpPr/>
          <p:nvPr/>
        </p:nvSpPr>
        <p:spPr>
          <a:xfrm rot="-5400000">
            <a:off x="2842663" y="1351313"/>
            <a:ext cx="446925" cy="1106000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2477800" y="1691850"/>
            <a:ext cx="109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요구사항 분석 및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시스템 설계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54"/>
          <p:cNvSpPr/>
          <p:nvPr/>
        </p:nvSpPr>
        <p:spPr>
          <a:xfrm rot="-5400000">
            <a:off x="3302975" y="1487450"/>
            <a:ext cx="446925" cy="2026625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2674175" y="2254475"/>
            <a:ext cx="143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초기 프로젝트 구성 및 scaffolding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54"/>
          <p:cNvSpPr/>
          <p:nvPr/>
        </p:nvSpPr>
        <p:spPr>
          <a:xfrm rot="-5400000">
            <a:off x="3304438" y="2621963"/>
            <a:ext cx="446925" cy="2029550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2687788" y="3453300"/>
            <a:ext cx="1677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논문 데이터 수집 및 분석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54"/>
          <p:cNvSpPr/>
          <p:nvPr/>
        </p:nvSpPr>
        <p:spPr>
          <a:xfrm rot="-5400000">
            <a:off x="5333988" y="2621963"/>
            <a:ext cx="446925" cy="2029550"/>
          </a:xfrm>
          <a:prstGeom prst="flowChartOffpage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54"/>
          <p:cNvSpPr txBox="1"/>
          <p:nvPr/>
        </p:nvSpPr>
        <p:spPr>
          <a:xfrm>
            <a:off x="4539750" y="3390450"/>
            <a:ext cx="156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유사도 기반 논문 분석 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알고리즘 개발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54"/>
          <p:cNvSpPr txBox="1"/>
          <p:nvPr/>
        </p:nvSpPr>
        <p:spPr>
          <a:xfrm>
            <a:off x="446825" y="1704200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기획단계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54"/>
          <p:cNvSpPr txBox="1"/>
          <p:nvPr/>
        </p:nvSpPr>
        <p:spPr>
          <a:xfrm>
            <a:off x="446825" y="2307275"/>
            <a:ext cx="8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웹 개발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54"/>
          <p:cNvSpPr txBox="1"/>
          <p:nvPr/>
        </p:nvSpPr>
        <p:spPr>
          <a:xfrm>
            <a:off x="446825" y="2887000"/>
            <a:ext cx="120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백엔드 개발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54"/>
          <p:cNvSpPr txBox="1"/>
          <p:nvPr/>
        </p:nvSpPr>
        <p:spPr>
          <a:xfrm>
            <a:off x="446825" y="3466725"/>
            <a:ext cx="120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데이터 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54"/>
          <p:cNvSpPr/>
          <p:nvPr/>
        </p:nvSpPr>
        <p:spPr>
          <a:xfrm rot="-5400000">
            <a:off x="3302975" y="2075450"/>
            <a:ext cx="446925" cy="2026625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54"/>
          <p:cNvSpPr txBox="1"/>
          <p:nvPr/>
        </p:nvSpPr>
        <p:spPr>
          <a:xfrm>
            <a:off x="2674175" y="2833875"/>
            <a:ext cx="143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초기 프로젝트 구성 및 scaffolding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54"/>
          <p:cNvSpPr/>
          <p:nvPr/>
        </p:nvSpPr>
        <p:spPr>
          <a:xfrm rot="-5400000">
            <a:off x="5332525" y="1471013"/>
            <a:ext cx="446925" cy="2026625"/>
          </a:xfrm>
          <a:prstGeom prst="flowChartOffpageConnector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54"/>
          <p:cNvSpPr txBox="1"/>
          <p:nvPr/>
        </p:nvSpPr>
        <p:spPr>
          <a:xfrm>
            <a:off x="4542675" y="2325838"/>
            <a:ext cx="196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UX 구현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54"/>
          <p:cNvSpPr/>
          <p:nvPr/>
        </p:nvSpPr>
        <p:spPr>
          <a:xfrm rot="-5400000">
            <a:off x="5332525" y="2074263"/>
            <a:ext cx="446925" cy="2026625"/>
          </a:xfrm>
          <a:prstGeom prst="flowChartOffpage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4542675" y="2929088"/>
            <a:ext cx="196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Endpoint 구성 및 구현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54"/>
          <p:cNvSpPr/>
          <p:nvPr/>
        </p:nvSpPr>
        <p:spPr>
          <a:xfrm rot="-5400000">
            <a:off x="7427888" y="2009638"/>
            <a:ext cx="446925" cy="2158250"/>
          </a:xfrm>
          <a:prstGeom prst="flowChartOffpage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54"/>
          <p:cNvSpPr txBox="1"/>
          <p:nvPr/>
        </p:nvSpPr>
        <p:spPr>
          <a:xfrm>
            <a:off x="6572225" y="2930275"/>
            <a:ext cx="196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논문 분석 알고리즘 적용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54"/>
          <p:cNvSpPr/>
          <p:nvPr/>
        </p:nvSpPr>
        <p:spPr>
          <a:xfrm rot="-5400000">
            <a:off x="7427888" y="1416088"/>
            <a:ext cx="446925" cy="2158250"/>
          </a:xfrm>
          <a:prstGeom prst="flowChartOffpage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54"/>
          <p:cNvSpPr txBox="1"/>
          <p:nvPr/>
        </p:nvSpPr>
        <p:spPr>
          <a:xfrm>
            <a:off x="6572225" y="2338025"/>
            <a:ext cx="210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논문 흐름 및 시각화 서비스 적용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9" name="Google Shape;4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75" y="1514225"/>
            <a:ext cx="283675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650" y="1514225"/>
            <a:ext cx="283675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650" y="2181113"/>
            <a:ext cx="283675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650" y="2747075"/>
            <a:ext cx="283675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650" y="3313025"/>
            <a:ext cx="283675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163" y="2181125"/>
            <a:ext cx="283675" cy="2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5"/>
          <p:cNvSpPr/>
          <p:nvPr/>
        </p:nvSpPr>
        <p:spPr>
          <a:xfrm>
            <a:off x="170325" y="93425"/>
            <a:ext cx="1208100" cy="92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5"/>
          <p:cNvSpPr/>
          <p:nvPr/>
        </p:nvSpPr>
        <p:spPr>
          <a:xfrm>
            <a:off x="1249250" y="914900"/>
            <a:ext cx="1435800" cy="33783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5"/>
          <p:cNvSpPr/>
          <p:nvPr/>
        </p:nvSpPr>
        <p:spPr>
          <a:xfrm>
            <a:off x="1376000" y="1103000"/>
            <a:ext cx="1182300" cy="1219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2" name="Google Shape;4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00" y="1088300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5"/>
          <p:cNvSpPr txBox="1"/>
          <p:nvPr/>
        </p:nvSpPr>
        <p:spPr>
          <a:xfrm>
            <a:off x="134270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김태영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크롤링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3854100" y="940125"/>
            <a:ext cx="1435800" cy="33783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5"/>
          <p:cNvSpPr/>
          <p:nvPr/>
        </p:nvSpPr>
        <p:spPr>
          <a:xfrm>
            <a:off x="3980850" y="1128225"/>
            <a:ext cx="1182300" cy="1219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6" name="Google Shape;4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550" y="1113525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5"/>
          <p:cNvSpPr txBox="1"/>
          <p:nvPr/>
        </p:nvSpPr>
        <p:spPr>
          <a:xfrm>
            <a:off x="394755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윤상건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프론트엔드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8" name="Google Shape;488;p55"/>
          <p:cNvCxnSpPr/>
          <p:nvPr/>
        </p:nvCxnSpPr>
        <p:spPr>
          <a:xfrm>
            <a:off x="1426075" y="2599850"/>
            <a:ext cx="1047300" cy="8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55"/>
          <p:cNvCxnSpPr/>
          <p:nvPr/>
        </p:nvCxnSpPr>
        <p:spPr>
          <a:xfrm>
            <a:off x="4048350" y="2599850"/>
            <a:ext cx="1047300" cy="8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55"/>
          <p:cNvSpPr/>
          <p:nvPr/>
        </p:nvSpPr>
        <p:spPr>
          <a:xfrm>
            <a:off x="6458950" y="914900"/>
            <a:ext cx="1435800" cy="3378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5"/>
          <p:cNvSpPr/>
          <p:nvPr/>
        </p:nvSpPr>
        <p:spPr>
          <a:xfrm>
            <a:off x="6585700" y="1103000"/>
            <a:ext cx="1182300" cy="1219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400" y="1088300"/>
            <a:ext cx="1248900" cy="1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5"/>
          <p:cNvSpPr txBox="1"/>
          <p:nvPr/>
        </p:nvSpPr>
        <p:spPr>
          <a:xfrm>
            <a:off x="6552400" y="2804425"/>
            <a:ext cx="12489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이민종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프론트엔드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시각화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4" name="Google Shape;494;p55"/>
          <p:cNvCxnSpPr/>
          <p:nvPr/>
        </p:nvCxnSpPr>
        <p:spPr>
          <a:xfrm>
            <a:off x="6653200" y="2574625"/>
            <a:ext cx="1047300" cy="8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/>
          <p:nvPr/>
        </p:nvSpPr>
        <p:spPr>
          <a:xfrm>
            <a:off x="72975" y="2218350"/>
            <a:ext cx="2928600" cy="292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 idx="2"/>
          </p:nvPr>
        </p:nvSpPr>
        <p:spPr>
          <a:xfrm>
            <a:off x="685650" y="687950"/>
            <a:ext cx="3230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01 </a:t>
            </a:r>
            <a:r>
              <a:rPr lang="ko" sz="2700">
                <a:solidFill>
                  <a:schemeClr val="dk2"/>
                </a:solidFill>
              </a:rPr>
              <a:t>Problem</a:t>
            </a:r>
            <a:endParaRPr sz="2700"/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1"/>
          </p:nvPr>
        </p:nvSpPr>
        <p:spPr>
          <a:xfrm>
            <a:off x="980825" y="1219325"/>
            <a:ext cx="2790000" cy="12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기존 문제점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설문 조사를 통한 문제점 확인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rPr lang="ko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조사를 통한 문제점 확인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38"/>
          <p:cNvSpPr txBox="1">
            <a:spLocks noGrp="1"/>
          </p:cNvSpPr>
          <p:nvPr>
            <p:ph type="title" idx="4"/>
          </p:nvPr>
        </p:nvSpPr>
        <p:spPr>
          <a:xfrm>
            <a:off x="4800450" y="687950"/>
            <a:ext cx="26697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02 </a:t>
            </a:r>
            <a:r>
              <a:rPr lang="ko" sz="2700">
                <a:solidFill>
                  <a:schemeClr val="dk2"/>
                </a:solidFill>
              </a:rPr>
              <a:t>Solution</a:t>
            </a:r>
            <a:endParaRPr sz="2700"/>
          </a:p>
        </p:txBody>
      </p:sp>
      <p:sp>
        <p:nvSpPr>
          <p:cNvPr id="232" name="Google Shape;232;p38"/>
          <p:cNvSpPr txBox="1">
            <a:spLocks noGrp="1"/>
          </p:cNvSpPr>
          <p:nvPr>
            <p:ph type="subTitle" idx="5"/>
          </p:nvPr>
        </p:nvSpPr>
        <p:spPr>
          <a:xfrm>
            <a:off x="5086950" y="1219325"/>
            <a:ext cx="2096700" cy="13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PaperFlow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핵심 서비스 소개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기대 효과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38"/>
          <p:cNvSpPr txBox="1">
            <a:spLocks noGrp="1"/>
          </p:cNvSpPr>
          <p:nvPr>
            <p:ph type="title" idx="7"/>
          </p:nvPr>
        </p:nvSpPr>
        <p:spPr>
          <a:xfrm>
            <a:off x="685650" y="2783925"/>
            <a:ext cx="3316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03 </a:t>
            </a:r>
            <a:r>
              <a:rPr lang="ko" sz="2700">
                <a:solidFill>
                  <a:schemeClr val="dk2"/>
                </a:solidFill>
              </a:rPr>
              <a:t>Development</a:t>
            </a:r>
            <a:endParaRPr sz="2700"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8"/>
          </p:nvPr>
        </p:nvSpPr>
        <p:spPr>
          <a:xfrm>
            <a:off x="980825" y="3377325"/>
            <a:ext cx="2353500" cy="1386900"/>
          </a:xfrm>
          <a:prstGeom prst="rect">
            <a:avLst/>
          </a:prstGeom>
        </p:spPr>
        <p:txBody>
          <a:bodyPr spcFirstLastPara="1" wrap="square" lIns="90000" tIns="91425" rIns="72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시스템 구조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데이터 수집 및 처리 구조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과정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38"/>
          <p:cNvSpPr txBox="1">
            <a:spLocks noGrp="1"/>
          </p:cNvSpPr>
          <p:nvPr>
            <p:ph type="title" idx="13"/>
          </p:nvPr>
        </p:nvSpPr>
        <p:spPr>
          <a:xfrm>
            <a:off x="4876975" y="2783925"/>
            <a:ext cx="29286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04 </a:t>
            </a:r>
            <a:r>
              <a:rPr lang="ko" sz="2700">
                <a:solidFill>
                  <a:schemeClr val="dk2"/>
                </a:solidFill>
              </a:rPr>
              <a:t>Appendix</a:t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/>
          <p:nvPr/>
        </p:nvSpPr>
        <p:spPr>
          <a:xfrm>
            <a:off x="4154650" y="455950"/>
            <a:ext cx="4731300" cy="390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6"/>
          <p:cNvSpPr txBox="1">
            <a:spLocks noGrp="1"/>
          </p:cNvSpPr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THANKS</a:t>
            </a:r>
            <a:endParaRPr/>
          </a:p>
        </p:txBody>
      </p:sp>
      <p:sp>
        <p:nvSpPr>
          <p:cNvPr id="501" name="Google Shape;501;p56"/>
          <p:cNvSpPr txBox="1">
            <a:spLocks noGrp="1"/>
          </p:cNvSpPr>
          <p:nvPr>
            <p:ph type="subTitle" idx="1"/>
          </p:nvPr>
        </p:nvSpPr>
        <p:spPr>
          <a:xfrm>
            <a:off x="4834200" y="1605150"/>
            <a:ext cx="3327600" cy="13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20160729	김태영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20191632	윤상건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20181656	이민종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/>
          <p:nvPr/>
        </p:nvSpPr>
        <p:spPr>
          <a:xfrm>
            <a:off x="1709600" y="485500"/>
            <a:ext cx="5818500" cy="392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7"/>
          <p:cNvSpPr txBox="1">
            <a:spLocks noGrp="1"/>
          </p:cNvSpPr>
          <p:nvPr>
            <p:ph type="title"/>
          </p:nvPr>
        </p:nvSpPr>
        <p:spPr>
          <a:xfrm>
            <a:off x="941550" y="1692300"/>
            <a:ext cx="7260900" cy="11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04 </a:t>
            </a:r>
            <a:r>
              <a:rPr lang="ko" sz="5000"/>
              <a:t>Appendix</a:t>
            </a:r>
            <a:endParaRPr sz="5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/>
          <p:nvPr/>
        </p:nvSpPr>
        <p:spPr>
          <a:xfrm>
            <a:off x="311700" y="29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</a:rPr>
              <a:t>Use </a:t>
            </a:r>
            <a:r>
              <a:rPr lang="ko" sz="2800"/>
              <a:t>Case Diagram</a:t>
            </a:r>
            <a:endParaRPr sz="2800">
              <a:solidFill>
                <a:srgbClr val="000000"/>
              </a:solidFill>
            </a:endParaRPr>
          </a:p>
        </p:txBody>
      </p:sp>
      <p:grpSp>
        <p:nvGrpSpPr>
          <p:cNvPr id="513" name="Google Shape;513;p58"/>
          <p:cNvGrpSpPr/>
          <p:nvPr/>
        </p:nvGrpSpPr>
        <p:grpSpPr>
          <a:xfrm>
            <a:off x="408462" y="1055075"/>
            <a:ext cx="8327085" cy="3879427"/>
            <a:chOff x="648700" y="202350"/>
            <a:chExt cx="8032300" cy="4739100"/>
          </a:xfrm>
        </p:grpSpPr>
        <p:sp>
          <p:nvSpPr>
            <p:cNvPr id="514" name="Google Shape;514;p58"/>
            <p:cNvSpPr/>
            <p:nvPr/>
          </p:nvSpPr>
          <p:spPr>
            <a:xfrm>
              <a:off x="2041400" y="202350"/>
              <a:ext cx="6639600" cy="4739100"/>
            </a:xfrm>
            <a:prstGeom prst="roundRect">
              <a:avLst>
                <a:gd name="adj" fmla="val 5285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8"/>
            <p:cNvSpPr/>
            <p:nvPr/>
          </p:nvSpPr>
          <p:spPr>
            <a:xfrm>
              <a:off x="2341350" y="599475"/>
              <a:ext cx="1383900" cy="475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논문 검색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58"/>
            <p:cNvSpPr/>
            <p:nvPr/>
          </p:nvSpPr>
          <p:spPr>
            <a:xfrm>
              <a:off x="2341350" y="2016892"/>
              <a:ext cx="1383900" cy="587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연구 주제 키워드 그래프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p58"/>
            <p:cNvSpPr/>
            <p:nvPr/>
          </p:nvSpPr>
          <p:spPr>
            <a:xfrm>
              <a:off x="2341350" y="1308184"/>
              <a:ext cx="1383900" cy="475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논문 정보 열람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58"/>
            <p:cNvSpPr/>
            <p:nvPr/>
          </p:nvSpPr>
          <p:spPr>
            <a:xfrm>
              <a:off x="2341350" y="2837442"/>
              <a:ext cx="1383900" cy="587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논문 레퍼런스 기반 그래프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58"/>
            <p:cNvSpPr/>
            <p:nvPr/>
          </p:nvSpPr>
          <p:spPr>
            <a:xfrm>
              <a:off x="2341350" y="3657993"/>
              <a:ext cx="1383900" cy="475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논문 추천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58"/>
            <p:cNvSpPr/>
            <p:nvPr/>
          </p:nvSpPr>
          <p:spPr>
            <a:xfrm>
              <a:off x="4874475" y="1308175"/>
              <a:ext cx="1211100" cy="475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주요 연구 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변천사 확인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1" name="Google Shape;521;p58"/>
            <p:cNvCxnSpPr>
              <a:stCxn id="517" idx="3"/>
              <a:endCxn id="520" idx="1"/>
            </p:cNvCxnSpPr>
            <p:nvPr/>
          </p:nvCxnSpPr>
          <p:spPr>
            <a:xfrm>
              <a:off x="3725250" y="1545934"/>
              <a:ext cx="1149300" cy="600"/>
            </a:xfrm>
            <a:prstGeom prst="bentConnector3">
              <a:avLst>
                <a:gd name="adj1" fmla="val 49997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sp>
          <p:nvSpPr>
            <p:cNvPr id="522" name="Google Shape;522;p58"/>
            <p:cNvSpPr txBox="1"/>
            <p:nvPr/>
          </p:nvSpPr>
          <p:spPr>
            <a:xfrm>
              <a:off x="3933863" y="1491175"/>
              <a:ext cx="732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85F4"/>
                  </a:solidFill>
                </a:rPr>
                <a:t>&lt;&lt;includes&gt;&gt;</a:t>
              </a:r>
              <a:endParaRPr sz="700">
                <a:solidFill>
                  <a:srgbClr val="4285F4"/>
                </a:solidFill>
              </a:endParaRPr>
            </a:p>
          </p:txBody>
        </p:sp>
        <p:sp>
          <p:nvSpPr>
            <p:cNvPr id="523" name="Google Shape;523;p58"/>
            <p:cNvSpPr/>
            <p:nvPr/>
          </p:nvSpPr>
          <p:spPr>
            <a:xfrm>
              <a:off x="6760625" y="837725"/>
              <a:ext cx="1740600" cy="366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관련 과거 핵심 논문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p58"/>
            <p:cNvSpPr/>
            <p:nvPr/>
          </p:nvSpPr>
          <p:spPr>
            <a:xfrm>
              <a:off x="6760625" y="1362775"/>
              <a:ext cx="1740600" cy="366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관련 최신 핵심 논문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5" name="Google Shape;525;p58"/>
            <p:cNvCxnSpPr>
              <a:stCxn id="520" idx="3"/>
              <a:endCxn id="523" idx="1"/>
            </p:cNvCxnSpPr>
            <p:nvPr/>
          </p:nvCxnSpPr>
          <p:spPr>
            <a:xfrm rot="10800000" flipH="1">
              <a:off x="6085575" y="1020925"/>
              <a:ext cx="675000" cy="525000"/>
            </a:xfrm>
            <a:prstGeom prst="bentConnector3">
              <a:avLst>
                <a:gd name="adj1" fmla="val 50004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526" name="Google Shape;526;p58"/>
            <p:cNvCxnSpPr>
              <a:stCxn id="520" idx="3"/>
              <a:endCxn id="524" idx="1"/>
            </p:cNvCxnSpPr>
            <p:nvPr/>
          </p:nvCxnSpPr>
          <p:spPr>
            <a:xfrm>
              <a:off x="6085575" y="1545925"/>
              <a:ext cx="675000" cy="600"/>
            </a:xfrm>
            <a:prstGeom prst="bentConnector3">
              <a:avLst>
                <a:gd name="adj1" fmla="val 50004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27" name="Google Shape;527;p58"/>
            <p:cNvSpPr/>
            <p:nvPr/>
          </p:nvSpPr>
          <p:spPr>
            <a:xfrm>
              <a:off x="4874650" y="2127450"/>
              <a:ext cx="974700" cy="366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필터링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8" name="Google Shape;528;p58"/>
            <p:cNvCxnSpPr>
              <a:stCxn id="516" idx="3"/>
              <a:endCxn id="527" idx="1"/>
            </p:cNvCxnSpPr>
            <p:nvPr/>
          </p:nvCxnSpPr>
          <p:spPr>
            <a:xfrm>
              <a:off x="3725250" y="2310592"/>
              <a:ext cx="1149300" cy="600"/>
            </a:xfrm>
            <a:prstGeom prst="bentConnector3">
              <a:avLst>
                <a:gd name="adj1" fmla="val 50004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sp>
          <p:nvSpPr>
            <p:cNvPr id="529" name="Google Shape;529;p58"/>
            <p:cNvSpPr txBox="1"/>
            <p:nvPr/>
          </p:nvSpPr>
          <p:spPr>
            <a:xfrm>
              <a:off x="3933938" y="2255850"/>
              <a:ext cx="732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85F4"/>
                  </a:solidFill>
                </a:rPr>
                <a:t>&lt;&lt;extends&gt;&gt;</a:t>
              </a:r>
              <a:endParaRPr sz="700">
                <a:solidFill>
                  <a:srgbClr val="4285F4"/>
                </a:solidFill>
              </a:endParaRPr>
            </a:p>
          </p:txBody>
        </p:sp>
        <p:sp>
          <p:nvSpPr>
            <p:cNvPr id="530" name="Google Shape;530;p58"/>
            <p:cNvSpPr/>
            <p:nvPr/>
          </p:nvSpPr>
          <p:spPr>
            <a:xfrm>
              <a:off x="6760625" y="2190150"/>
              <a:ext cx="759900" cy="24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Malgun Gothic"/>
                  <a:ea typeface="Malgun Gothic"/>
                  <a:cs typeface="Malgun Gothic"/>
                  <a:sym typeface="Malgun Gothic"/>
                </a:rPr>
                <a:t>분야</a:t>
              </a:r>
              <a:endParaRPr sz="9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6760625" y="2493755"/>
              <a:ext cx="759900" cy="24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Malgun Gothic"/>
                  <a:ea typeface="Malgun Gothic"/>
                  <a:cs typeface="Malgun Gothic"/>
                  <a:sym typeface="Malgun Gothic"/>
                </a:rPr>
                <a:t>기간</a:t>
              </a:r>
              <a:endParaRPr sz="9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2" name="Google Shape;532;p58"/>
            <p:cNvCxnSpPr>
              <a:stCxn id="527" idx="3"/>
              <a:endCxn id="530" idx="1"/>
            </p:cNvCxnSpPr>
            <p:nvPr/>
          </p:nvCxnSpPr>
          <p:spPr>
            <a:xfrm>
              <a:off x="5849350" y="2310600"/>
              <a:ext cx="911400" cy="600"/>
            </a:xfrm>
            <a:prstGeom prst="bentConnector3">
              <a:avLst>
                <a:gd name="adj1" fmla="val 49993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533" name="Google Shape;533;p58"/>
            <p:cNvCxnSpPr>
              <a:stCxn id="527" idx="3"/>
              <a:endCxn id="531" idx="1"/>
            </p:cNvCxnSpPr>
            <p:nvPr/>
          </p:nvCxnSpPr>
          <p:spPr>
            <a:xfrm>
              <a:off x="5849350" y="2310600"/>
              <a:ext cx="911400" cy="303900"/>
            </a:xfrm>
            <a:prstGeom prst="bentConnector3">
              <a:avLst>
                <a:gd name="adj1" fmla="val 49993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34" name="Google Shape;534;p58"/>
            <p:cNvSpPr/>
            <p:nvPr/>
          </p:nvSpPr>
          <p:spPr>
            <a:xfrm>
              <a:off x="4874550" y="3685300"/>
              <a:ext cx="974700" cy="366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Malgun Gothic"/>
                  <a:ea typeface="Malgun Gothic"/>
                  <a:cs typeface="Malgun Gothic"/>
                  <a:sym typeface="Malgun Gothic"/>
                </a:rPr>
                <a:t>기준 입력</a:t>
              </a:r>
              <a:endParaRPr sz="12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5" name="Google Shape;535;p58"/>
            <p:cNvCxnSpPr>
              <a:endCxn id="534" idx="1"/>
            </p:cNvCxnSpPr>
            <p:nvPr/>
          </p:nvCxnSpPr>
          <p:spPr>
            <a:xfrm>
              <a:off x="3725250" y="3867850"/>
              <a:ext cx="11493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sp>
          <p:nvSpPr>
            <p:cNvPr id="536" name="Google Shape;536;p58"/>
            <p:cNvSpPr txBox="1"/>
            <p:nvPr/>
          </p:nvSpPr>
          <p:spPr>
            <a:xfrm>
              <a:off x="3933838" y="3813700"/>
              <a:ext cx="7320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85F4"/>
                  </a:solidFill>
                </a:rPr>
                <a:t>&lt;&lt;extends&gt;&gt;</a:t>
              </a:r>
              <a:endParaRPr sz="700">
                <a:solidFill>
                  <a:srgbClr val="4285F4"/>
                </a:solidFill>
              </a:endParaRPr>
            </a:p>
          </p:txBody>
        </p:sp>
        <p:sp>
          <p:nvSpPr>
            <p:cNvPr id="537" name="Google Shape;537;p58"/>
            <p:cNvSpPr/>
            <p:nvPr/>
          </p:nvSpPr>
          <p:spPr>
            <a:xfrm>
              <a:off x="6760625" y="3747400"/>
              <a:ext cx="759900" cy="24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Malgun Gothic"/>
                  <a:ea typeface="Malgun Gothic"/>
                  <a:cs typeface="Malgun Gothic"/>
                  <a:sym typeface="Malgun Gothic"/>
                </a:rPr>
                <a:t>분야</a:t>
              </a:r>
              <a:endParaRPr sz="9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6760625" y="4051605"/>
              <a:ext cx="759900" cy="24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Malgun Gothic"/>
                  <a:ea typeface="Malgun Gothic"/>
                  <a:cs typeface="Malgun Gothic"/>
                  <a:sym typeface="Malgun Gothic"/>
                </a:rPr>
                <a:t>키워드</a:t>
              </a:r>
              <a:endParaRPr sz="9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9" name="Google Shape;539;p58"/>
            <p:cNvCxnSpPr>
              <a:stCxn id="534" idx="3"/>
              <a:endCxn id="537" idx="1"/>
            </p:cNvCxnSpPr>
            <p:nvPr/>
          </p:nvCxnSpPr>
          <p:spPr>
            <a:xfrm>
              <a:off x="5849250" y="3868450"/>
              <a:ext cx="911400" cy="6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540" name="Google Shape;540;p58"/>
            <p:cNvCxnSpPr>
              <a:stCxn id="534" idx="3"/>
              <a:endCxn id="538" idx="1"/>
            </p:cNvCxnSpPr>
            <p:nvPr/>
          </p:nvCxnSpPr>
          <p:spPr>
            <a:xfrm>
              <a:off x="5849250" y="3868450"/>
              <a:ext cx="911400" cy="3039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41" name="Google Shape;541;p58"/>
            <p:cNvSpPr/>
            <p:nvPr/>
          </p:nvSpPr>
          <p:spPr>
            <a:xfrm>
              <a:off x="6760625" y="4383805"/>
              <a:ext cx="759900" cy="241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Malgun Gothic"/>
                  <a:ea typeface="Malgun Gothic"/>
                  <a:cs typeface="Malgun Gothic"/>
                  <a:sym typeface="Malgun Gothic"/>
                </a:rPr>
                <a:t>열람 기록</a:t>
              </a:r>
              <a:endParaRPr sz="9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42" name="Google Shape;542;p58"/>
            <p:cNvCxnSpPr>
              <a:stCxn id="534" idx="3"/>
              <a:endCxn id="541" idx="1"/>
            </p:cNvCxnSpPr>
            <p:nvPr/>
          </p:nvCxnSpPr>
          <p:spPr>
            <a:xfrm>
              <a:off x="5849250" y="3868450"/>
              <a:ext cx="911400" cy="6360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543" name="Google Shape;543;p58"/>
            <p:cNvSpPr/>
            <p:nvPr/>
          </p:nvSpPr>
          <p:spPr>
            <a:xfrm>
              <a:off x="829300" y="599475"/>
              <a:ext cx="218400" cy="211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4" name="Google Shape;544;p58"/>
            <p:cNvCxnSpPr>
              <a:stCxn id="543" idx="4"/>
            </p:cNvCxnSpPr>
            <p:nvPr/>
          </p:nvCxnSpPr>
          <p:spPr>
            <a:xfrm flipH="1">
              <a:off x="930400" y="811275"/>
              <a:ext cx="8100" cy="290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58"/>
            <p:cNvCxnSpPr/>
            <p:nvPr/>
          </p:nvCxnSpPr>
          <p:spPr>
            <a:xfrm>
              <a:off x="778000" y="966500"/>
              <a:ext cx="332400" cy="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58"/>
            <p:cNvCxnSpPr/>
            <p:nvPr/>
          </p:nvCxnSpPr>
          <p:spPr>
            <a:xfrm>
              <a:off x="930525" y="1101350"/>
              <a:ext cx="152400" cy="267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58"/>
            <p:cNvCxnSpPr/>
            <p:nvPr/>
          </p:nvCxnSpPr>
          <p:spPr>
            <a:xfrm flipH="1">
              <a:off x="776325" y="1101350"/>
              <a:ext cx="154200" cy="25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8" name="Google Shape;548;p58"/>
            <p:cNvSpPr txBox="1"/>
            <p:nvPr/>
          </p:nvSpPr>
          <p:spPr>
            <a:xfrm>
              <a:off x="648700" y="1369225"/>
              <a:ext cx="5715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Visitor</a:t>
              </a:r>
              <a:endParaRPr sz="1100"/>
            </a:p>
          </p:txBody>
        </p:sp>
        <p:cxnSp>
          <p:nvCxnSpPr>
            <p:cNvPr id="549" name="Google Shape;549;p58"/>
            <p:cNvCxnSpPr>
              <a:endCxn id="515" idx="1"/>
            </p:cNvCxnSpPr>
            <p:nvPr/>
          </p:nvCxnSpPr>
          <p:spPr>
            <a:xfrm rot="10800000" flipH="1">
              <a:off x="1200150" y="837225"/>
              <a:ext cx="1141200" cy="103500"/>
            </a:xfrm>
            <a:prstGeom prst="straightConnector1">
              <a:avLst/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58"/>
            <p:cNvCxnSpPr>
              <a:endCxn id="517" idx="1"/>
            </p:cNvCxnSpPr>
            <p:nvPr/>
          </p:nvCxnSpPr>
          <p:spPr>
            <a:xfrm>
              <a:off x="1180950" y="1043434"/>
              <a:ext cx="1160400" cy="502500"/>
            </a:xfrm>
            <a:prstGeom prst="straightConnector1">
              <a:avLst/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58"/>
            <p:cNvCxnSpPr>
              <a:endCxn id="516" idx="1"/>
            </p:cNvCxnSpPr>
            <p:nvPr/>
          </p:nvCxnSpPr>
          <p:spPr>
            <a:xfrm>
              <a:off x="1187250" y="1172092"/>
              <a:ext cx="1154100" cy="1138500"/>
            </a:xfrm>
            <a:prstGeom prst="straightConnector1">
              <a:avLst/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58"/>
            <p:cNvCxnSpPr>
              <a:endCxn id="518" idx="1"/>
            </p:cNvCxnSpPr>
            <p:nvPr/>
          </p:nvCxnSpPr>
          <p:spPr>
            <a:xfrm>
              <a:off x="1180950" y="1261842"/>
              <a:ext cx="1160400" cy="1869300"/>
            </a:xfrm>
            <a:prstGeom prst="straightConnector1">
              <a:avLst/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58"/>
            <p:cNvCxnSpPr>
              <a:endCxn id="519" idx="1"/>
            </p:cNvCxnSpPr>
            <p:nvPr/>
          </p:nvCxnSpPr>
          <p:spPr>
            <a:xfrm>
              <a:off x="1187250" y="1338843"/>
              <a:ext cx="1154100" cy="2556900"/>
            </a:xfrm>
            <a:prstGeom prst="straightConnector1">
              <a:avLst/>
            </a:prstGeom>
            <a:noFill/>
            <a:ln w="9525" cap="flat" cmpd="sng">
              <a:solidFill>
                <a:srgbClr val="1155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4" name="Google Shape;554;p58"/>
            <p:cNvSpPr txBox="1"/>
            <p:nvPr/>
          </p:nvSpPr>
          <p:spPr>
            <a:xfrm>
              <a:off x="5076250" y="234475"/>
              <a:ext cx="5715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System</a:t>
              </a:r>
              <a:endParaRPr sz="9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9"/>
          <p:cNvSpPr txBox="1"/>
          <p:nvPr/>
        </p:nvSpPr>
        <p:spPr>
          <a:xfrm>
            <a:off x="3117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 시스템 구조</a:t>
            </a: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5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561" name="Google Shape;56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631" y="1255067"/>
            <a:ext cx="7736738" cy="360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707625" y="1697200"/>
            <a:ext cx="4430400" cy="10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01 </a:t>
            </a:r>
            <a:r>
              <a:rPr lang="ko" sz="4800"/>
              <a:t>Problem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/>
        </p:nvSpPr>
        <p:spPr>
          <a:xfrm>
            <a:off x="311700" y="9747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강화학습 분야를 연구하는 강화는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Covid-19 분야에 RL 알고리즘을 적용하려고 합니다.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</a:t>
            </a:r>
            <a:r>
              <a:rPr lang="ko" sz="15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Covid-19 분야에 대해서 전문가가 아닌 강화</a:t>
            </a: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Scholar, ResearchGate, … 를 방문했지만,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논문들을 읽어야 할지 몰라</a:t>
            </a:r>
            <a:r>
              <a:rPr lang="ko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힘든 여정을 떠났습니다..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강화를 도와줄 수 있는 솔루션이 없을까요?</a:t>
            </a:r>
            <a:endParaRPr sz="15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5760500" y="4552850"/>
            <a:ext cx="252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ontserrat Medium"/>
                <a:ea typeface="Montserrat Medium"/>
                <a:cs typeface="Montserrat Medium"/>
                <a:sym typeface="Montserrat Medium"/>
              </a:rPr>
              <a:t>*RL : Reinforcement Learning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기존 문제점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52" name="Google Shape;252;p41"/>
          <p:cNvSpPr txBox="1">
            <a:spLocks noGrp="1"/>
          </p:cNvSpPr>
          <p:nvPr>
            <p:ph type="subTitle" idx="1"/>
          </p:nvPr>
        </p:nvSpPr>
        <p:spPr>
          <a:xfrm>
            <a:off x="2074325" y="1670553"/>
            <a:ext cx="5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분야의 </a:t>
            </a:r>
            <a:r>
              <a:rPr lang="ko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연구 흐름</a:t>
            </a: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따라잡기 힘들다.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41"/>
          <p:cNvSpPr txBox="1">
            <a:spLocks noGrp="1"/>
          </p:cNvSpPr>
          <p:nvPr>
            <p:ph type="subTitle" idx="2"/>
          </p:nvPr>
        </p:nvSpPr>
        <p:spPr>
          <a:xfrm>
            <a:off x="2074325" y="3302000"/>
            <a:ext cx="6791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수많은 논문 중, 어떤 논문이 </a:t>
            </a:r>
            <a:r>
              <a:rPr lang="ko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논문</a:t>
            </a: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인지 </a:t>
            </a:r>
            <a:r>
              <a:rPr lang="ko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파악</a:t>
            </a: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 번거롭다.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8436650" y="-184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1"/>
          <p:cNvSpPr/>
          <p:nvPr/>
        </p:nvSpPr>
        <p:spPr>
          <a:xfrm flipH="1">
            <a:off x="8085000" y="278225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001312" y="4892887"/>
            <a:ext cx="3393025" cy="24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/>
          <p:nvPr/>
        </p:nvSpPr>
        <p:spPr>
          <a:xfrm flipH="1">
            <a:off x="719989" y="1456138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1"/>
          <p:cNvSpPr/>
          <p:nvPr/>
        </p:nvSpPr>
        <p:spPr>
          <a:xfrm flipH="1">
            <a:off x="720000" y="3074888"/>
            <a:ext cx="906600" cy="90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41"/>
          <p:cNvGrpSpPr/>
          <p:nvPr/>
        </p:nvGrpSpPr>
        <p:grpSpPr>
          <a:xfrm>
            <a:off x="992198" y="3347484"/>
            <a:ext cx="362223" cy="361108"/>
            <a:chOff x="3513010" y="3816134"/>
            <a:chExt cx="362223" cy="361108"/>
          </a:xfrm>
        </p:grpSpPr>
        <p:sp>
          <p:nvSpPr>
            <p:cNvPr id="260" name="Google Shape;260;p41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1"/>
          <p:cNvSpPr/>
          <p:nvPr/>
        </p:nvSpPr>
        <p:spPr>
          <a:xfrm>
            <a:off x="1002054" y="1729489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2451600" y="3874075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ko"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※</a:t>
            </a:r>
            <a:r>
              <a:rPr lang="ko" sz="13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2019년, arxiv.org에서 CS분야 논문만 46,514건 (모든 분야에 대해서는 약 16만건)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설문조사를 통한 문제점 확인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1" name="Google Shape;271;p42" title="Gráfic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725" y="1228387"/>
            <a:ext cx="3412275" cy="210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 title="Gráfic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1000" y="1124088"/>
            <a:ext cx="3674476" cy="231628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/>
          <p:nvPr/>
        </p:nvSpPr>
        <p:spPr>
          <a:xfrm>
            <a:off x="1229075" y="4103550"/>
            <a:ext cx="56112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설문 조사를 Reddit, Facebook Group에서 직접 진행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Reddit Machine Learning 채널: </a:t>
            </a:r>
            <a:r>
              <a:rPr lang="ko" sz="800" u="sng">
                <a:solidFill>
                  <a:srgbClr val="0097A7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https://bit.ly/37Mcbbv</a:t>
            </a:r>
            <a:r>
              <a:rPr lang="ko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/ Facebook Groups: </a:t>
            </a:r>
            <a:r>
              <a:rPr lang="ko" sz="800" u="sng">
                <a:solidFill>
                  <a:srgbClr val="0097A7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https://bit.ly/2UerC8d</a:t>
            </a:r>
            <a:endParaRPr sz="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20년 1월 19일 ~ 20년 1월 23일 설문 진행 / 총 53개의 응답</a:t>
            </a:r>
            <a:endParaRPr sz="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>
            <a:spLocks noGrp="1"/>
          </p:cNvSpPr>
          <p:nvPr>
            <p:ph type="subTitle" idx="4294967295"/>
          </p:nvPr>
        </p:nvSpPr>
        <p:spPr>
          <a:xfrm>
            <a:off x="3051375" y="2916650"/>
            <a:ext cx="5853000" cy="12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그렇기 때문에</a:t>
            </a:r>
            <a:endParaRPr sz="16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ko" sz="14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논문 간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 전달 요소가 존재하지 않아 흐름 파악 어렵다.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논문과 </a:t>
            </a:r>
            <a:r>
              <a:rPr lang="ko" sz="14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연관된 핵심 논문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찾기 어렵다.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43"/>
          <p:cNvSpPr txBox="1">
            <a:spLocks noGrp="1"/>
          </p:cNvSpPr>
          <p:nvPr>
            <p:ph type="title" idx="4294967295"/>
          </p:nvPr>
        </p:nvSpPr>
        <p:spPr>
          <a:xfrm>
            <a:off x="494975" y="200725"/>
            <a:ext cx="495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dirty="0">
                <a:latin typeface="+mj-ea"/>
                <a:ea typeface="+mj-ea"/>
              </a:rPr>
              <a:t>시장 조사를 통한 문제점 확인</a:t>
            </a:r>
            <a:endParaRPr sz="2600" dirty="0">
              <a:latin typeface="+mj-ea"/>
              <a:ea typeface="+mj-ea"/>
            </a:endParaRPr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00" y="1398550"/>
            <a:ext cx="1016975" cy="2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 descr="Join AUTOCRAT on ResearchGate – AutoCRA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0783" y="1274201"/>
            <a:ext cx="895743" cy="43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 descr="The Lens - Free &amp; Open Patent and Scholarly Search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12150" y="1259125"/>
            <a:ext cx="895750" cy="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/>
          <p:nvPr/>
        </p:nvSpPr>
        <p:spPr>
          <a:xfrm>
            <a:off x="0" y="2221450"/>
            <a:ext cx="2886300" cy="292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3"/>
          <p:cNvSpPr/>
          <p:nvPr/>
        </p:nvSpPr>
        <p:spPr>
          <a:xfrm rot="5400000">
            <a:off x="-217675" y="4360725"/>
            <a:ext cx="1899900" cy="2186100"/>
          </a:xfrm>
          <a:prstGeom prst="halfFrame">
            <a:avLst>
              <a:gd name="adj1" fmla="val 10588"/>
              <a:gd name="adj2" fmla="val 10323"/>
            </a:avLst>
          </a:prstGeom>
          <a:solidFill>
            <a:srgbClr val="EA543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3"/>
          <p:cNvSpPr txBox="1">
            <a:spLocks noGrp="1"/>
          </p:cNvSpPr>
          <p:nvPr>
            <p:ph type="subTitle" idx="4294967295"/>
          </p:nvPr>
        </p:nvSpPr>
        <p:spPr>
          <a:xfrm>
            <a:off x="554900" y="1398550"/>
            <a:ext cx="60006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의 대표적 서비스를 조사함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논문 검색 플랫폼은 </a:t>
            </a:r>
            <a:r>
              <a:rPr lang="ko" sz="14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하나의 특정 논문</a:t>
            </a:r>
            <a:r>
              <a:rPr lang="ko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대한 정보 전달에 집중하고 있다.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>
            <a:spLocks noGrp="1"/>
          </p:cNvSpPr>
          <p:nvPr>
            <p:ph type="title"/>
          </p:nvPr>
        </p:nvSpPr>
        <p:spPr>
          <a:xfrm>
            <a:off x="955975" y="918050"/>
            <a:ext cx="4105500" cy="19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</a:rPr>
              <a:t>02 </a:t>
            </a:r>
            <a:r>
              <a:rPr lang="ko"/>
              <a:t>Solution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xfrm>
            <a:off x="720000" y="952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PaperFlow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subTitle" idx="6"/>
          </p:nvPr>
        </p:nvSpPr>
        <p:spPr>
          <a:xfrm>
            <a:off x="328650" y="2080000"/>
            <a:ext cx="8486700" cy="17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논문의 참조 </a:t>
            </a:r>
            <a:r>
              <a:rPr lang="ko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(references)</a:t>
            </a: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자동 추출 및 가중치 분석 </a:t>
            </a:r>
            <a:r>
              <a:rPr lang="ko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(각 참조된 논문이 현재 논문에서 얼만큼 중요도를 가지는지)</a:t>
            </a: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통해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어떤 논문이 현재 어떤 식으로 연구되고 있는지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8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“연구 동향을 쉽고 빠르게 파악할 수 있도록 도와주는 웹 서비스”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Style Thesis Defense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Microsoft Macintosh PowerPoint</Application>
  <PresentationFormat>On-screen Show (16:9)</PresentationFormat>
  <Paragraphs>151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Anaheim</vt:lpstr>
      <vt:lpstr>Montserrat ExtraBold</vt:lpstr>
      <vt:lpstr>Malgun Gothic</vt:lpstr>
      <vt:lpstr>Montserrat Medium</vt:lpstr>
      <vt:lpstr>Roboto Condensed Light</vt:lpstr>
      <vt:lpstr>Bebas Neue</vt:lpstr>
      <vt:lpstr>Arial</vt:lpstr>
      <vt:lpstr>Malgun Gothic</vt:lpstr>
      <vt:lpstr>Source Sans Pro</vt:lpstr>
      <vt:lpstr>Livvic</vt:lpstr>
      <vt:lpstr>Simple Light</vt:lpstr>
      <vt:lpstr>Simple Style Thesis Defense by Slidesgo</vt:lpstr>
      <vt:lpstr>PaperFlow</vt:lpstr>
      <vt:lpstr>01 Problem</vt:lpstr>
      <vt:lpstr>01 Problem</vt:lpstr>
      <vt:lpstr>PowerPoint Presentation</vt:lpstr>
      <vt:lpstr>기존 문제점</vt:lpstr>
      <vt:lpstr>설문조사를 통한 문제점 확인</vt:lpstr>
      <vt:lpstr>시장 조사를 통한 문제점 확인</vt:lpstr>
      <vt:lpstr>02 Solution</vt:lpstr>
      <vt:lpstr>PaperFlow</vt:lpstr>
      <vt:lpstr>핵심 서비스</vt:lpstr>
      <vt:lpstr>핵심 서비스 1 - 기본 정보 열람</vt:lpstr>
      <vt:lpstr>핵심 서비스 2 - 논문의 흐름 서비스</vt:lpstr>
      <vt:lpstr>핵심 서비스 3 - 그래프를 통한 시각화 서비스</vt:lpstr>
      <vt:lpstr>핵심 서비스 4 - 사용자 취향에 맞는 주요 논문 추천</vt:lpstr>
      <vt:lpstr>기대 효과</vt:lpstr>
      <vt:lpstr>03 Development</vt:lpstr>
      <vt:lpstr>PowerPoint Presentation</vt:lpstr>
      <vt:lpstr>PowerPoint Presentation</vt:lpstr>
      <vt:lpstr>PowerPoint Presentation</vt:lpstr>
      <vt:lpstr>THANKS</vt:lpstr>
      <vt:lpstr>04 Appendix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PaperFlow</dc:title>
  <cp:lastModifiedBy>윤상건(학생-소프트웨어전공)</cp:lastModifiedBy>
  <cp:revision>3</cp:revision>
  <dcterms:modified xsi:type="dcterms:W3CDTF">2021-04-05T01:47:23Z</dcterms:modified>
</cp:coreProperties>
</file>